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5" r:id="rId9"/>
    <p:sldId id="262" r:id="rId10"/>
    <p:sldId id="266" r:id="rId11"/>
    <p:sldId id="267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8701" autoAdjust="0"/>
  </p:normalViewPr>
  <p:slideViewPr>
    <p:cSldViewPr snapToGrid="0">
      <p:cViewPr varScale="1">
        <p:scale>
          <a:sx n="71" d="100"/>
          <a:sy n="71" d="100"/>
        </p:scale>
        <p:origin x="13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3AF70-3220-4BCA-897C-86E221F15310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E0A0E-004A-4DD5-B848-22B8C45AD84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8667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38677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4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098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7111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5233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2534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88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0052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986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hr-H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648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hr-H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4371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657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sfera.hr/dodatni-digitalni-sadrzaji/2c5d7d36-9df0-42be-acb6-8292742ca509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2c5d7d36-9df0-42be-acb6-8292742ca509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okwidgets.com/play/t:Vrkr337c0OV3ZBWoPpzz4LARPVmlDGONEqixU9ilTio5RUpOVlg=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4.mp3"/><Relationship Id="rId10" Type="http://schemas.openxmlformats.org/officeDocument/2006/relationships/image" Target="../media/image7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2012" y="2377165"/>
            <a:ext cx="9144000" cy="1062598"/>
          </a:xfrm>
        </p:spPr>
        <p:txBody>
          <a:bodyPr/>
          <a:lstStyle/>
          <a:p>
            <a:r>
              <a:rPr lang="hr-HR" b="1" dirty="0" err="1">
                <a:solidFill>
                  <a:srgbClr val="FF0000"/>
                </a:solidFill>
              </a:rPr>
              <a:t>UNIT</a:t>
            </a:r>
            <a:r>
              <a:rPr lang="hr-HR" b="1" dirty="0">
                <a:solidFill>
                  <a:srgbClr val="FF0000"/>
                </a:solidFill>
              </a:rPr>
              <a:t> 1: Who am I?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06153" y="3696167"/>
            <a:ext cx="9144000" cy="1655762"/>
          </a:xfrm>
        </p:spPr>
        <p:txBody>
          <a:bodyPr>
            <a:normAutofit/>
          </a:bodyPr>
          <a:lstStyle/>
          <a:p>
            <a:r>
              <a:rPr lang="hr-HR" sz="6000" dirty="0" err="1" smtClean="0"/>
              <a:t>The</a:t>
            </a:r>
            <a:r>
              <a:rPr lang="hr-HR" sz="6000" dirty="0" smtClean="0"/>
              <a:t> </a:t>
            </a:r>
            <a:r>
              <a:rPr lang="hr-HR" sz="6000" dirty="0" err="1" smtClean="0"/>
              <a:t>letters</a:t>
            </a:r>
            <a:endParaRPr lang="hr-HR" sz="6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86264" y="1035597"/>
            <a:ext cx="3363427" cy="44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50520"/>
            <a:ext cx="99212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Open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workbook</a:t>
            </a:r>
            <a:r>
              <a:rPr lang="hr-HR" sz="3200" dirty="0" smtClean="0"/>
              <a:t> on </a:t>
            </a:r>
            <a:r>
              <a:rPr lang="hr-HR" sz="3200" dirty="0" err="1" smtClean="0"/>
              <a:t>page</a:t>
            </a:r>
            <a:r>
              <a:rPr lang="hr-HR" sz="3200" dirty="0" smtClean="0"/>
              <a:t> 12 </a:t>
            </a:r>
            <a:r>
              <a:rPr lang="hr-HR" sz="3200" dirty="0" err="1" smtClean="0"/>
              <a:t>and</a:t>
            </a:r>
            <a:r>
              <a:rPr lang="hr-HR" sz="3200" dirty="0"/>
              <a:t> </a:t>
            </a:r>
            <a:r>
              <a:rPr lang="hr-HR" sz="3200" dirty="0" smtClean="0"/>
              <a:t>do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following</a:t>
            </a:r>
            <a:r>
              <a:rPr lang="hr-HR" sz="3200" dirty="0" smtClean="0"/>
              <a:t> </a:t>
            </a:r>
            <a:r>
              <a:rPr lang="hr-HR" sz="3200" dirty="0" err="1" smtClean="0"/>
              <a:t>tasks</a:t>
            </a:r>
            <a:r>
              <a:rPr lang="hr-HR" sz="3200" dirty="0" smtClean="0"/>
              <a:t>:</a:t>
            </a:r>
          </a:p>
          <a:p>
            <a:r>
              <a:rPr lang="hr-HR" sz="3200" i="1" dirty="0" smtClean="0"/>
              <a:t>Otvori radnu bilježnicu na str. 12 i riješi sljedeće zadatke:</a:t>
            </a:r>
          </a:p>
          <a:p>
            <a:endParaRPr lang="hr-HR" sz="3200" i="1" dirty="0"/>
          </a:p>
          <a:p>
            <a:r>
              <a:rPr lang="hr-HR" sz="3200" dirty="0" smtClean="0"/>
              <a:t>1)</a:t>
            </a:r>
            <a:r>
              <a:rPr lang="hr-HR" sz="3200" i="1" dirty="0" smtClean="0"/>
              <a:t> </a:t>
            </a:r>
            <a:r>
              <a:rPr lang="hr-HR" sz="3200" dirty="0" smtClean="0"/>
              <a:t>Prijatelj/</a:t>
            </a:r>
            <a:r>
              <a:rPr lang="hr-HR" sz="3200" dirty="0" err="1" smtClean="0"/>
              <a:t>ica</a:t>
            </a:r>
            <a:r>
              <a:rPr lang="hr-HR" sz="3200" dirty="0" smtClean="0"/>
              <a:t> ti odgovara na pitanja (1-4) na način da ti </a:t>
            </a:r>
            <a:r>
              <a:rPr lang="hr-HR" sz="3200" dirty="0" err="1" smtClean="0"/>
              <a:t>slovka</a:t>
            </a:r>
            <a:r>
              <a:rPr lang="hr-HR" sz="3200" dirty="0" smtClean="0"/>
              <a:t> riječi, a ti slušaš i zapisuješ slova. </a:t>
            </a:r>
            <a:br>
              <a:rPr lang="hr-HR" sz="3200" dirty="0" smtClean="0"/>
            </a:b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>2) U </a:t>
            </a:r>
            <a:r>
              <a:rPr lang="hr-HR" sz="3200" dirty="0" err="1" smtClean="0"/>
              <a:t>osmosmjerci</a:t>
            </a:r>
            <a:r>
              <a:rPr lang="hr-HR" sz="3200" dirty="0" smtClean="0"/>
              <a:t> pronađi 12 riječi koje si naučio/la u 2. i 3. lekciji. Potom ih razvrstaj u točnu kategoriju ispod </a:t>
            </a:r>
            <a:r>
              <a:rPr lang="hr-HR" sz="3200" dirty="0" err="1" smtClean="0"/>
              <a:t>osmosmjerke</a:t>
            </a:r>
            <a:r>
              <a:rPr lang="hr-HR" sz="3200" dirty="0" smtClean="0"/>
              <a:t>. (npr. </a:t>
            </a:r>
            <a:r>
              <a:rPr lang="hr-HR" sz="3200" dirty="0" err="1" smtClean="0"/>
              <a:t>adventurous</a:t>
            </a:r>
            <a:r>
              <a:rPr lang="hr-HR" sz="3200" dirty="0" smtClean="0"/>
              <a:t> </a:t>
            </a:r>
            <a:r>
              <a:rPr lang="hr-HR" sz="3200" dirty="0" smtClean="0">
                <a:sym typeface="Wingdings" panose="05000000000000000000" pitchFamily="2" charset="2"/>
              </a:rPr>
              <a:t> </a:t>
            </a:r>
            <a:r>
              <a:rPr lang="hr-HR" sz="3200" dirty="0" err="1" smtClean="0">
                <a:sym typeface="Wingdings" panose="05000000000000000000" pitchFamily="2" charset="2"/>
              </a:rPr>
              <a:t>PERSONALITY</a:t>
            </a:r>
            <a:r>
              <a:rPr lang="hr-HR" sz="3200" dirty="0" smtClean="0">
                <a:sym typeface="Wingdings" panose="05000000000000000000" pitchFamily="2" charset="2"/>
              </a:rPr>
              <a:t>, …)</a:t>
            </a:r>
            <a:endParaRPr lang="hr-HR" sz="3200" i="1" dirty="0"/>
          </a:p>
        </p:txBody>
      </p:sp>
    </p:spTree>
    <p:extLst>
      <p:ext uri="{BB962C8B-B14F-4D97-AF65-F5344CB8AC3E}">
        <p14:creationId xmlns:p14="http://schemas.microsoft.com/office/powerpoint/2010/main" val="280944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76" y="428245"/>
            <a:ext cx="7729728" cy="5623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sz="3200" u="sng" dirty="0" smtClean="0">
                <a:solidFill>
                  <a:schemeClr val="tx1"/>
                </a:solidFill>
              </a:rPr>
              <a:t>PROJECT TIME</a:t>
            </a:r>
            <a:endParaRPr lang="hr-HR" sz="3200" u="sng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215" y="1513522"/>
            <a:ext cx="7006494" cy="27993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2376" y="4835841"/>
            <a:ext cx="10433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Što znači pokrata </a:t>
            </a:r>
            <a:r>
              <a:rPr lang="hr-HR" sz="3200" dirty="0" err="1" smtClean="0"/>
              <a:t>TBT</a:t>
            </a:r>
            <a:r>
              <a:rPr lang="hr-HR" sz="3200" dirty="0" smtClean="0"/>
              <a:t>? Istraži online i potom pronađi neki svoj primjer za to.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14126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392385"/>
            <a:ext cx="9333334" cy="31019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sz="3200" dirty="0" err="1" smtClean="0"/>
              <a:t>SELF</a:t>
            </a:r>
            <a:r>
              <a:rPr lang="hr-HR" sz="3200" dirty="0" smtClean="0"/>
              <a:t> </a:t>
            </a:r>
            <a:r>
              <a:rPr lang="hr-HR" sz="3200" dirty="0" err="1" smtClean="0"/>
              <a:t>CHECK</a:t>
            </a:r>
            <a:r>
              <a:rPr lang="hr-HR" sz="3200" dirty="0"/>
              <a:t/>
            </a:r>
            <a:br>
              <a:rPr lang="hr-HR" sz="3200" dirty="0"/>
            </a:b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>Provjeri jesi li uspješno naučio/la englesku abecedu klikom na sljedeću poveznicu: </a:t>
            </a:r>
            <a:endParaRPr lang="hr-HR" sz="3200" dirty="0"/>
          </a:p>
          <a:p>
            <a:pPr marL="0" indent="0">
              <a:buNone/>
            </a:pPr>
            <a:r>
              <a:rPr lang="hr-HR" sz="3200" dirty="0" err="1">
                <a:hlinkClick r:id="rId2"/>
              </a:rPr>
              <a:t>https</a:t>
            </a:r>
            <a:r>
              <a:rPr lang="hr-HR" sz="3200" dirty="0">
                <a:hlinkClick r:id="rId2"/>
              </a:rPr>
              <a:t>://</a:t>
            </a:r>
            <a:r>
              <a:rPr lang="hr-HR" sz="3200" dirty="0" err="1">
                <a:hlinkClick r:id="rId2"/>
              </a:rPr>
              <a:t>www.e-sfera.hr</a:t>
            </a:r>
            <a:r>
              <a:rPr lang="hr-HR" sz="3200" dirty="0">
                <a:hlinkClick r:id="rId2"/>
              </a:rPr>
              <a:t>/dodatni-digitalni-</a:t>
            </a:r>
            <a:r>
              <a:rPr lang="hr-HR" sz="3200" dirty="0" err="1">
                <a:hlinkClick r:id="rId2"/>
              </a:rPr>
              <a:t>sadrzaji</a:t>
            </a:r>
            <a:r>
              <a:rPr lang="hr-HR" sz="3200" dirty="0">
                <a:hlinkClick r:id="rId2"/>
              </a:rPr>
              <a:t>/</a:t>
            </a:r>
            <a:r>
              <a:rPr lang="hr-HR" sz="3200" dirty="0" err="1">
                <a:hlinkClick r:id="rId2"/>
              </a:rPr>
              <a:t>2c5d7d36-9df0-42be-acb6-8292742ca509</a:t>
            </a:r>
            <a:r>
              <a:rPr lang="hr-HR" sz="3200" dirty="0" smtClean="0">
                <a:hlinkClick r:id="rId2"/>
              </a:rPr>
              <a:t>/</a:t>
            </a:r>
            <a:r>
              <a:rPr lang="hr-HR" sz="3200" dirty="0" smtClean="0"/>
              <a:t> 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7348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2501" y="2048226"/>
            <a:ext cx="7729728" cy="11499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sz="3200" dirty="0" smtClean="0">
                <a:solidFill>
                  <a:schemeClr val="tx1"/>
                </a:solidFill>
              </a:rPr>
              <a:t>How </a:t>
            </a:r>
            <a:r>
              <a:rPr lang="hr-HR" sz="3200" dirty="0" err="1">
                <a:solidFill>
                  <a:schemeClr val="tx1"/>
                </a:solidFill>
              </a:rPr>
              <a:t>many</a:t>
            </a:r>
            <a:r>
              <a:rPr lang="hr-HR" sz="3200" dirty="0">
                <a:solidFill>
                  <a:schemeClr val="tx1"/>
                </a:solidFill>
              </a:rPr>
              <a:t> </a:t>
            </a:r>
            <a:r>
              <a:rPr lang="hr-HR" sz="3200" dirty="0" err="1">
                <a:solidFill>
                  <a:schemeClr val="tx1"/>
                </a:solidFill>
              </a:rPr>
              <a:t>letters</a:t>
            </a:r>
            <a:r>
              <a:rPr lang="hr-HR" sz="3200" dirty="0">
                <a:solidFill>
                  <a:schemeClr val="tx1"/>
                </a:solidFill>
              </a:rPr>
              <a:t> are </a:t>
            </a:r>
            <a:r>
              <a:rPr lang="hr-HR" sz="3200" dirty="0" err="1">
                <a:solidFill>
                  <a:schemeClr val="tx1"/>
                </a:solidFill>
              </a:rPr>
              <a:t>there</a:t>
            </a:r>
            <a:r>
              <a:rPr lang="hr-HR" sz="3200" dirty="0">
                <a:solidFill>
                  <a:schemeClr val="tx1"/>
                </a:solidFill>
              </a:rPr>
              <a:t>?</a:t>
            </a:r>
          </a:p>
          <a:p>
            <a:pPr marL="0" indent="0">
              <a:buNone/>
            </a:pPr>
            <a:r>
              <a:rPr lang="hr-HR" sz="3200" i="1" dirty="0">
                <a:solidFill>
                  <a:schemeClr val="tx1"/>
                </a:solidFill>
              </a:rPr>
              <a:t>Koliko ona ima slova? </a:t>
            </a:r>
          </a:p>
          <a:p>
            <a:pPr marL="0" indent="0">
              <a:buNone/>
            </a:pPr>
            <a:endParaRPr lang="hr-HR" sz="3000" i="1" dirty="0" smtClean="0"/>
          </a:p>
          <a:p>
            <a:pPr marL="0" indent="0">
              <a:buNone/>
            </a:pPr>
            <a:endParaRPr lang="hr-HR" sz="3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74" y="1138836"/>
            <a:ext cx="4476750" cy="33432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2501" y="3198153"/>
            <a:ext cx="1508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dirty="0" smtClean="0">
                <a:solidFill>
                  <a:srgbClr val="FF0000"/>
                </a:solidFill>
              </a:rPr>
              <a:t>26</a:t>
            </a:r>
            <a:endParaRPr lang="hr-HR" sz="3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2501" y="4189723"/>
            <a:ext cx="5669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Let’s</a:t>
            </a:r>
            <a:r>
              <a:rPr lang="hr-HR" sz="3200" dirty="0" smtClean="0"/>
              <a:t> </a:t>
            </a:r>
            <a:r>
              <a:rPr lang="hr-HR" sz="3200" dirty="0" err="1" smtClean="0"/>
              <a:t>sing</a:t>
            </a:r>
            <a:r>
              <a:rPr lang="hr-HR" sz="3200" dirty="0" smtClean="0"/>
              <a:t>!</a:t>
            </a:r>
            <a:endParaRPr lang="hr-HR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602501" y="643606"/>
            <a:ext cx="50569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/>
              <a:t>Read</a:t>
            </a:r>
            <a:r>
              <a:rPr lang="hr-HR" sz="3200" dirty="0"/>
              <a:t> </a:t>
            </a:r>
            <a:r>
              <a:rPr lang="hr-HR" sz="3200" dirty="0" err="1"/>
              <a:t>the</a:t>
            </a:r>
            <a:r>
              <a:rPr lang="hr-HR" sz="3200" dirty="0"/>
              <a:t> </a:t>
            </a:r>
            <a:r>
              <a:rPr lang="hr-HR" sz="3200" dirty="0" smtClean="0"/>
              <a:t>English </a:t>
            </a:r>
            <a:r>
              <a:rPr lang="hr-HR" sz="3200" dirty="0" err="1" smtClean="0"/>
              <a:t>alphabet</a:t>
            </a:r>
            <a:r>
              <a:rPr lang="hr-HR" sz="3200" dirty="0" smtClean="0"/>
              <a:t>. </a:t>
            </a:r>
            <a:endParaRPr lang="hr-HR" sz="3200" dirty="0"/>
          </a:p>
          <a:p>
            <a:r>
              <a:rPr lang="hr-HR" sz="3200" i="1" dirty="0"/>
              <a:t>Pročitaj englesku abecedu</a:t>
            </a:r>
            <a:r>
              <a:rPr lang="hr-HR" sz="3200" i="1" dirty="0" smtClean="0"/>
              <a:t>.</a:t>
            </a:r>
            <a:endParaRPr lang="hr-HR" sz="3200" dirty="0"/>
          </a:p>
        </p:txBody>
      </p:sp>
      <p:pic>
        <p:nvPicPr>
          <p:cNvPr id="7" name="1.3.+Alphab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0955" y="4358362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84972" y="3813800"/>
            <a:ext cx="3407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hlinkClick r:id="rId6"/>
              </a:rPr>
              <a:t>https</a:t>
            </a:r>
            <a:r>
              <a:rPr lang="hr-HR" sz="2400" dirty="0">
                <a:hlinkClick r:id="rId6"/>
              </a:rPr>
              <a:t>://</a:t>
            </a:r>
            <a:r>
              <a:rPr lang="hr-HR" sz="2400" dirty="0" err="1">
                <a:hlinkClick r:id="rId6"/>
              </a:rPr>
              <a:t>www.e-sfera.hr</a:t>
            </a:r>
            <a:r>
              <a:rPr lang="hr-HR" sz="2400" dirty="0">
                <a:hlinkClick r:id="rId6"/>
              </a:rPr>
              <a:t>/dodatni-digitalni-</a:t>
            </a:r>
            <a:r>
              <a:rPr lang="hr-HR" sz="2400" dirty="0" err="1">
                <a:hlinkClick r:id="rId6"/>
              </a:rPr>
              <a:t>sadrzaji</a:t>
            </a:r>
            <a:r>
              <a:rPr lang="hr-HR" sz="2400" dirty="0">
                <a:hlinkClick r:id="rId6"/>
              </a:rPr>
              <a:t>/</a:t>
            </a:r>
            <a:r>
              <a:rPr lang="hr-HR" sz="2400" dirty="0" err="1">
                <a:hlinkClick r:id="rId6"/>
              </a:rPr>
              <a:t>2c5d7d36-9df0-42be-acb6-8292742ca509</a:t>
            </a:r>
            <a:r>
              <a:rPr lang="hr-HR" sz="2400" dirty="0" smtClean="0">
                <a:hlinkClick r:id="rId6"/>
              </a:rPr>
              <a:t>/</a:t>
            </a:r>
            <a:endParaRPr lang="hr-HR" sz="2400" dirty="0" smtClean="0"/>
          </a:p>
          <a:p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52697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54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/>
      <p:bldP spid="5" grpId="0"/>
      <p:bldP spid="6" grpId="0"/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74" y="1138836"/>
            <a:ext cx="4476750" cy="33432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30154" y="244334"/>
            <a:ext cx="545950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i="1" dirty="0" smtClean="0"/>
              <a:t>Znaš li englesku abecedu? Riješi dva zadatka na sljedećoj poveznici: </a:t>
            </a:r>
            <a:r>
              <a:rPr lang="hr-HR" sz="3200" dirty="0" err="1">
                <a:hlinkClick r:id="rId3"/>
              </a:rPr>
              <a:t>https</a:t>
            </a:r>
            <a:r>
              <a:rPr lang="hr-HR" sz="3200" dirty="0">
                <a:hlinkClick r:id="rId3"/>
              </a:rPr>
              <a:t>://</a:t>
            </a:r>
            <a:r>
              <a:rPr lang="hr-HR" sz="3200" dirty="0" err="1" smtClean="0">
                <a:hlinkClick r:id="rId3"/>
              </a:rPr>
              <a:t>www.bookwidgets.com</a:t>
            </a:r>
            <a:r>
              <a:rPr lang="hr-HR" sz="3200" dirty="0" smtClean="0">
                <a:hlinkClick r:id="rId3"/>
              </a:rPr>
              <a:t>/</a:t>
            </a:r>
            <a:r>
              <a:rPr lang="hr-HR" sz="3200" dirty="0" err="1" smtClean="0">
                <a:hlinkClick r:id="rId3"/>
              </a:rPr>
              <a:t>play</a:t>
            </a:r>
            <a:r>
              <a:rPr lang="hr-HR" sz="3200" dirty="0" smtClean="0">
                <a:hlinkClick r:id="rId3"/>
              </a:rPr>
              <a:t>/</a:t>
            </a:r>
            <a:r>
              <a:rPr lang="hr-HR" sz="3200" dirty="0" err="1" smtClean="0">
                <a:hlinkClick r:id="rId3"/>
              </a:rPr>
              <a:t>t:Vrkr337c0OV3ZBWoPpzz4LARPVmlDGONEqixU9ilTio5RUpOVlg</a:t>
            </a:r>
            <a:r>
              <a:rPr lang="hr-HR" sz="3200" dirty="0" smtClean="0">
                <a:hlinkClick r:id="rId3"/>
              </a:rPr>
              <a:t>= </a:t>
            </a:r>
            <a:endParaRPr lang="hr-HR" sz="3200" dirty="0" smtClean="0"/>
          </a:p>
          <a:p>
            <a:endParaRPr lang="hr-HR" sz="3200" dirty="0"/>
          </a:p>
          <a:p>
            <a:pPr marL="514350" indent="-514350">
              <a:buAutoNum type="arabicParenR"/>
            </a:pPr>
            <a:r>
              <a:rPr lang="hr-HR" sz="3200" i="1" dirty="0" smtClean="0"/>
              <a:t>Poredaj slova u točan redoslijed.</a:t>
            </a:r>
            <a:endParaRPr lang="hr-HR" sz="3200" i="1" dirty="0"/>
          </a:p>
          <a:p>
            <a:pPr marL="514350" indent="-514350">
              <a:buAutoNum type="arabicParenR"/>
            </a:pPr>
            <a:r>
              <a:rPr lang="hr-HR" sz="3200" i="1" dirty="0" smtClean="0"/>
              <a:t>Pročitaj definicije i upiši traženu riječ.</a:t>
            </a:r>
            <a:endParaRPr lang="hr-HR" sz="3200" i="1" dirty="0"/>
          </a:p>
        </p:txBody>
      </p:sp>
    </p:spTree>
    <p:extLst>
      <p:ext uri="{BB962C8B-B14F-4D97-AF65-F5344CB8AC3E}">
        <p14:creationId xmlns:p14="http://schemas.microsoft.com/office/powerpoint/2010/main" val="7037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20110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35040" y="213360"/>
            <a:ext cx="5105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Open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book</a:t>
            </a:r>
            <a:r>
              <a:rPr lang="hr-HR" sz="3200" dirty="0" smtClean="0"/>
              <a:t> on </a:t>
            </a:r>
            <a:r>
              <a:rPr lang="hr-HR" sz="3200" dirty="0" err="1" smtClean="0"/>
              <a:t>page</a:t>
            </a:r>
            <a:r>
              <a:rPr lang="hr-HR" sz="3200" dirty="0" smtClean="0"/>
              <a:t> 12.</a:t>
            </a:r>
          </a:p>
          <a:p>
            <a:r>
              <a:rPr lang="hr-HR" sz="3200" i="1" dirty="0" smtClean="0"/>
              <a:t>Otvori udžbenik na str. 12.</a:t>
            </a:r>
            <a:endParaRPr lang="hr-HR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08760"/>
            <a:ext cx="5838613" cy="29260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95017" y="1508760"/>
            <a:ext cx="54173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Have</a:t>
            </a:r>
            <a:r>
              <a:rPr lang="hr-HR" sz="3200" dirty="0" smtClean="0"/>
              <a:t>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/>
              <a:t>ever</a:t>
            </a:r>
            <a:r>
              <a:rPr lang="hr-HR" sz="3200" dirty="0" smtClean="0"/>
              <a:t> </a:t>
            </a:r>
            <a:r>
              <a:rPr lang="hr-HR" sz="3200" dirty="0" err="1" smtClean="0"/>
              <a:t>seen</a:t>
            </a:r>
            <a:r>
              <a:rPr lang="hr-HR" sz="3200" dirty="0" smtClean="0"/>
              <a:t> </a:t>
            </a:r>
            <a:r>
              <a:rPr lang="hr-HR" sz="3200" dirty="0" err="1" smtClean="0"/>
              <a:t>or</a:t>
            </a:r>
            <a:r>
              <a:rPr lang="hr-HR" sz="3200" dirty="0" smtClean="0"/>
              <a:t> </a:t>
            </a:r>
            <a:r>
              <a:rPr lang="hr-HR" sz="3200" dirty="0" err="1" smtClean="0"/>
              <a:t>used</a:t>
            </a:r>
            <a:r>
              <a:rPr lang="hr-HR" sz="3200" dirty="0" smtClean="0"/>
              <a:t> </a:t>
            </a:r>
            <a:r>
              <a:rPr lang="hr-HR" sz="3200" dirty="0" err="1" smtClean="0"/>
              <a:t>any</a:t>
            </a:r>
            <a:r>
              <a:rPr lang="hr-HR" sz="3200" dirty="0" smtClean="0"/>
              <a:t> </a:t>
            </a:r>
            <a:r>
              <a:rPr lang="hr-HR" sz="3200" dirty="0" err="1" smtClean="0"/>
              <a:t>of</a:t>
            </a:r>
            <a:r>
              <a:rPr lang="hr-HR" sz="3200" dirty="0" smtClean="0"/>
              <a:t> </a:t>
            </a:r>
            <a:r>
              <a:rPr lang="hr-HR" sz="3200" dirty="0" err="1" smtClean="0"/>
              <a:t>these</a:t>
            </a:r>
            <a:r>
              <a:rPr lang="hr-HR" sz="3200" dirty="0" smtClean="0"/>
              <a:t> </a:t>
            </a:r>
            <a:r>
              <a:rPr lang="hr-HR" sz="3200" dirty="0" err="1" smtClean="0"/>
              <a:t>expressions</a:t>
            </a:r>
            <a:r>
              <a:rPr lang="hr-HR" sz="3200" dirty="0" smtClean="0"/>
              <a:t>?</a:t>
            </a:r>
            <a:r>
              <a:rPr lang="hr-HR" sz="3200" dirty="0"/>
              <a:t> </a:t>
            </a:r>
            <a:r>
              <a:rPr lang="hr-HR" sz="3200" dirty="0" err="1"/>
              <a:t>What</a:t>
            </a:r>
            <a:r>
              <a:rPr lang="hr-HR" sz="3200" dirty="0"/>
              <a:t> do </a:t>
            </a:r>
            <a:r>
              <a:rPr lang="hr-HR" sz="3200" dirty="0" err="1"/>
              <a:t>they</a:t>
            </a:r>
            <a:r>
              <a:rPr lang="hr-HR" sz="3200" dirty="0"/>
              <a:t> </a:t>
            </a:r>
            <a:r>
              <a:rPr lang="hr-HR" sz="3200" dirty="0" err="1"/>
              <a:t>mean</a:t>
            </a:r>
            <a:r>
              <a:rPr lang="hr-HR" sz="3200" dirty="0"/>
              <a:t>?</a:t>
            </a:r>
          </a:p>
          <a:p>
            <a:endParaRPr lang="hr-HR" sz="3200" dirty="0" smtClean="0"/>
          </a:p>
          <a:p>
            <a:r>
              <a:rPr lang="hr-HR" sz="3200" i="1" dirty="0" smtClean="0"/>
              <a:t>Jesi li ikada vidio ili koristio neki od ovih izraza? Što oni znače?</a:t>
            </a:r>
            <a:endParaRPr lang="hr-HR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548718" y="4706919"/>
            <a:ext cx="45917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Can</a:t>
            </a:r>
            <a:r>
              <a:rPr lang="hr-HR" sz="3200" dirty="0" smtClean="0"/>
              <a:t>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/>
              <a:t>spell</a:t>
            </a:r>
            <a:r>
              <a:rPr lang="hr-HR" sz="3200" dirty="0" smtClean="0"/>
              <a:t> </a:t>
            </a:r>
            <a:r>
              <a:rPr lang="hr-HR" sz="3200" dirty="0" err="1" smtClean="0"/>
              <a:t>them</a:t>
            </a:r>
            <a:r>
              <a:rPr lang="hr-HR" sz="3200" dirty="0" smtClean="0"/>
              <a:t>?</a:t>
            </a:r>
          </a:p>
          <a:p>
            <a:r>
              <a:rPr lang="hr-HR" sz="3200" i="1" dirty="0" smtClean="0"/>
              <a:t>Znaš li ih </a:t>
            </a:r>
            <a:r>
              <a:rPr lang="hr-HR" sz="3200" i="1" dirty="0" err="1" smtClean="0"/>
              <a:t>slovkati</a:t>
            </a:r>
            <a:r>
              <a:rPr lang="hr-HR" sz="3200" i="1" dirty="0" smtClean="0"/>
              <a:t>?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9987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3553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25640" y="487680"/>
            <a:ext cx="4800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Do </a:t>
            </a:r>
            <a:r>
              <a:rPr lang="hr-HR" sz="3200" dirty="0" err="1" smtClean="0"/>
              <a:t>task</a:t>
            </a:r>
            <a:r>
              <a:rPr lang="hr-HR" sz="3200" dirty="0" smtClean="0"/>
              <a:t> 3. </a:t>
            </a:r>
            <a:r>
              <a:rPr lang="hr-HR" sz="3200" dirty="0" err="1" smtClean="0"/>
              <a:t>Match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expressions</a:t>
            </a:r>
            <a:r>
              <a:rPr lang="hr-HR" sz="3200" dirty="0" smtClean="0"/>
              <a:t> </a:t>
            </a:r>
            <a:r>
              <a:rPr lang="hr-HR" sz="3200" dirty="0" err="1" smtClean="0"/>
              <a:t>from</a:t>
            </a:r>
            <a:r>
              <a:rPr lang="hr-HR" sz="3200" dirty="0" smtClean="0"/>
              <a:t> </a:t>
            </a:r>
            <a:r>
              <a:rPr lang="hr-HR" sz="3200" dirty="0" err="1" smtClean="0"/>
              <a:t>task</a:t>
            </a:r>
            <a:r>
              <a:rPr lang="hr-HR" sz="3200" dirty="0" smtClean="0"/>
              <a:t> 2 </a:t>
            </a:r>
            <a:r>
              <a:rPr lang="hr-HR" sz="3200" dirty="0" err="1" smtClean="0"/>
              <a:t>with</a:t>
            </a:r>
            <a:r>
              <a:rPr lang="hr-HR" sz="3200" dirty="0" smtClean="0"/>
              <a:t> </a:t>
            </a:r>
            <a:r>
              <a:rPr lang="hr-HR" sz="3200" dirty="0" err="1" smtClean="0"/>
              <a:t>their</a:t>
            </a:r>
            <a:r>
              <a:rPr lang="hr-HR" sz="3200" dirty="0" smtClean="0"/>
              <a:t> </a:t>
            </a:r>
            <a:r>
              <a:rPr lang="hr-HR" sz="3200" dirty="0" err="1" smtClean="0"/>
              <a:t>meanings</a:t>
            </a:r>
            <a:r>
              <a:rPr lang="hr-HR" sz="3200" dirty="0" smtClean="0"/>
              <a:t>.</a:t>
            </a:r>
          </a:p>
          <a:p>
            <a:endParaRPr lang="hr-HR" sz="3200" dirty="0"/>
          </a:p>
          <a:p>
            <a:r>
              <a:rPr lang="hr-HR" sz="3200" i="1" dirty="0" smtClean="0"/>
              <a:t>Riješi 3. zadatak. Poveži izraze iz 2. zadatka s njihovim značenjem.</a:t>
            </a:r>
            <a:endParaRPr lang="hr-HR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672840" y="4892040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FF0000"/>
                </a:solidFill>
              </a:rPr>
              <a:t>BFF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40480" y="5303520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FF0000"/>
                </a:solidFill>
              </a:rPr>
              <a:t>FYI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5852" y="5715000"/>
            <a:ext cx="112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FF0000"/>
                </a:solidFill>
              </a:rPr>
              <a:t>OMG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6238220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FF0000"/>
                </a:solidFill>
              </a:rPr>
              <a:t>LOL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5640" y="4465320"/>
            <a:ext cx="49682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Think</a:t>
            </a:r>
            <a:r>
              <a:rPr lang="hr-HR" sz="3200" dirty="0" smtClean="0"/>
              <a:t> </a:t>
            </a:r>
            <a:r>
              <a:rPr lang="hr-HR" sz="3200" dirty="0" err="1" smtClean="0"/>
              <a:t>up</a:t>
            </a:r>
            <a:r>
              <a:rPr lang="hr-HR" sz="3200" dirty="0" smtClean="0"/>
              <a:t>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own</a:t>
            </a:r>
            <a:r>
              <a:rPr lang="hr-HR" sz="3200" dirty="0" smtClean="0"/>
              <a:t> </a:t>
            </a:r>
            <a:r>
              <a:rPr lang="hr-HR" sz="3200" dirty="0" err="1" smtClean="0"/>
              <a:t>abbreviation</a:t>
            </a:r>
            <a:r>
              <a:rPr lang="hr-HR" sz="3200" dirty="0" smtClean="0"/>
              <a:t>. </a:t>
            </a:r>
          </a:p>
          <a:p>
            <a:r>
              <a:rPr lang="hr-HR" sz="3200" i="1" dirty="0" smtClean="0"/>
              <a:t>Smisli vlastitu pokratu (po uzoru na one iz 2. zadatka).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62783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699094" cy="4206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276" y="4373880"/>
            <a:ext cx="7802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Listen</a:t>
            </a:r>
            <a:r>
              <a:rPr lang="hr-HR" sz="3200" dirty="0" smtClean="0"/>
              <a:t> to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four</a:t>
            </a:r>
            <a:r>
              <a:rPr lang="hr-HR" sz="3200" dirty="0" smtClean="0"/>
              <a:t> </a:t>
            </a:r>
            <a:r>
              <a:rPr lang="hr-HR" sz="3200" dirty="0" err="1" smtClean="0"/>
              <a:t>people</a:t>
            </a:r>
            <a:r>
              <a:rPr lang="hr-HR" sz="3200" dirty="0" smtClean="0"/>
              <a:t> </a:t>
            </a:r>
            <a:r>
              <a:rPr lang="hr-HR" sz="3200" dirty="0" err="1" smtClean="0"/>
              <a:t>spelling</a:t>
            </a:r>
            <a:r>
              <a:rPr lang="hr-HR" sz="3200" dirty="0" smtClean="0"/>
              <a:t> </a:t>
            </a:r>
            <a:r>
              <a:rPr lang="hr-HR" sz="3200" dirty="0" err="1" smtClean="0"/>
              <a:t>their</a:t>
            </a:r>
            <a:r>
              <a:rPr lang="hr-HR" sz="3200" dirty="0" smtClean="0"/>
              <a:t> </a:t>
            </a:r>
            <a:r>
              <a:rPr lang="hr-HR" sz="3200" dirty="0" err="1" smtClean="0"/>
              <a:t>names</a:t>
            </a:r>
            <a:r>
              <a:rPr lang="hr-HR" sz="3200" dirty="0" smtClean="0"/>
              <a:t>. </a:t>
            </a:r>
            <a:r>
              <a:rPr lang="hr-HR" sz="3200" dirty="0" err="1" smtClean="0"/>
              <a:t>Write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letters</a:t>
            </a:r>
            <a:r>
              <a:rPr lang="hr-HR" sz="3200" dirty="0" smtClean="0"/>
              <a:t>. </a:t>
            </a:r>
          </a:p>
          <a:p>
            <a:r>
              <a:rPr lang="hr-HR" sz="3200" i="1" dirty="0" smtClean="0"/>
              <a:t>Slušaj četiri osobe koje </a:t>
            </a:r>
            <a:r>
              <a:rPr lang="hr-HR" sz="3200" i="1" dirty="0" err="1" smtClean="0"/>
              <a:t>slovkaju</a:t>
            </a:r>
            <a:r>
              <a:rPr lang="hr-HR" sz="3200" i="1" dirty="0" smtClean="0"/>
              <a:t> svoja imena. Napiši slova na crtu.</a:t>
            </a:r>
            <a:endParaRPr lang="hr-HR" sz="3200" i="1" dirty="0"/>
          </a:p>
        </p:txBody>
      </p:sp>
      <p:pic>
        <p:nvPicPr>
          <p:cNvPr id="6" name="1.4.+Spelling+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5606" y="643652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02646" y="748546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8" name="TextBox 7"/>
          <p:cNvSpPr txBox="1"/>
          <p:nvPr/>
        </p:nvSpPr>
        <p:spPr>
          <a:xfrm>
            <a:off x="10402646" y="1676400"/>
            <a:ext cx="822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2</a:t>
            </a:r>
            <a:endParaRPr lang="hr-HR" dirty="0"/>
          </a:p>
        </p:txBody>
      </p:sp>
      <p:pic>
        <p:nvPicPr>
          <p:cNvPr id="9" name="1.4.+Spelling+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56086" y="1554480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02646" y="2468880"/>
            <a:ext cx="822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3</a:t>
            </a:r>
            <a:endParaRPr lang="hr-HR" dirty="0"/>
          </a:p>
        </p:txBody>
      </p:sp>
      <p:pic>
        <p:nvPicPr>
          <p:cNvPr id="11" name="1.4.+Spelling+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56086" y="2392680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402646" y="3396734"/>
            <a:ext cx="822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4</a:t>
            </a:r>
            <a:endParaRPr lang="hr-HR" dirty="0"/>
          </a:p>
        </p:txBody>
      </p:sp>
      <p:pic>
        <p:nvPicPr>
          <p:cNvPr id="13" name="1.4.+Spelling+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5606" y="3276600"/>
            <a:ext cx="609600" cy="609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64920" y="2164080"/>
            <a:ext cx="460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FF0000"/>
                </a:solidFill>
              </a:rPr>
              <a:t>P   E   T  E   R       P   A  N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64920" y="2809815"/>
            <a:ext cx="6111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FF0000"/>
                </a:solidFill>
              </a:rPr>
              <a:t>M  A  R   Y       P  O  P   P   I   N  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07096" y="3455550"/>
            <a:ext cx="6111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FF0000"/>
                </a:solidFill>
              </a:rPr>
              <a:t>W  E  D  N  E   S  D  A   Y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4920" y="1548825"/>
            <a:ext cx="2072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FF0000"/>
                </a:solidFill>
              </a:rPr>
              <a:t>D  O R   Y       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5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4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1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81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42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18" grpId="0"/>
      <p:bldP spid="19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23560" cy="6741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16980" y="190738"/>
            <a:ext cx="55092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Match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names</a:t>
            </a:r>
            <a:r>
              <a:rPr lang="hr-HR" sz="3200" dirty="0" smtClean="0"/>
              <a:t> </a:t>
            </a:r>
            <a:r>
              <a:rPr lang="hr-HR" sz="3200" dirty="0" err="1" smtClean="0"/>
              <a:t>from</a:t>
            </a:r>
            <a:r>
              <a:rPr lang="hr-HR" sz="3200" dirty="0" smtClean="0"/>
              <a:t> </a:t>
            </a:r>
            <a:r>
              <a:rPr lang="hr-HR" sz="3200" dirty="0" err="1" smtClean="0"/>
              <a:t>task</a:t>
            </a:r>
            <a:r>
              <a:rPr lang="hr-HR" sz="3200" dirty="0" smtClean="0"/>
              <a:t> 4 </a:t>
            </a:r>
            <a:r>
              <a:rPr lang="hr-HR" sz="3200" dirty="0" err="1" smtClean="0"/>
              <a:t>with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pictures</a:t>
            </a:r>
            <a:r>
              <a:rPr lang="hr-HR" sz="3200" dirty="0" smtClean="0"/>
              <a:t>. </a:t>
            </a:r>
            <a:r>
              <a:rPr lang="hr-HR" sz="3200" dirty="0" err="1" smtClean="0"/>
              <a:t>Say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names</a:t>
            </a:r>
            <a:r>
              <a:rPr lang="hr-HR" sz="3200" dirty="0" smtClean="0"/>
              <a:t>.</a:t>
            </a:r>
          </a:p>
          <a:p>
            <a:r>
              <a:rPr lang="hr-HR" sz="3200" i="1" dirty="0" smtClean="0"/>
              <a:t>Poveži imena iz 4. zadatka sa slikama. Reci imena likova.</a:t>
            </a:r>
            <a:endParaRPr lang="hr-HR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385560" y="4759322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00B050"/>
                </a:solidFill>
              </a:rPr>
              <a:t>PETER PAN</a:t>
            </a:r>
            <a:endParaRPr lang="hr-HR" sz="2800" dirty="0">
              <a:solidFill>
                <a:srgbClr val="00B050"/>
              </a:solidFill>
            </a:endParaRPr>
          </a:p>
        </p:txBody>
      </p:sp>
      <p:cxnSp>
        <p:nvCxnSpPr>
          <p:cNvPr id="8" name="Curved Connector 7"/>
          <p:cNvCxnSpPr/>
          <p:nvPr/>
        </p:nvCxnSpPr>
        <p:spPr>
          <a:xfrm>
            <a:off x="1196340" y="3759838"/>
            <a:ext cx="5120640" cy="1261095"/>
          </a:xfrm>
          <a:prstGeom prst="curvedConnector3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10400" y="388367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7030A0"/>
                </a:solidFill>
              </a:rPr>
              <a:t>MARY</a:t>
            </a:r>
            <a:r>
              <a:rPr lang="hr-HR" sz="2800" dirty="0" smtClean="0">
                <a:solidFill>
                  <a:srgbClr val="7030A0"/>
                </a:solidFill>
              </a:rPr>
              <a:t> </a:t>
            </a:r>
            <a:r>
              <a:rPr lang="hr-HR" sz="2800" dirty="0" err="1" smtClean="0">
                <a:solidFill>
                  <a:srgbClr val="7030A0"/>
                </a:solidFill>
              </a:rPr>
              <a:t>POPPINS</a:t>
            </a:r>
            <a:endParaRPr lang="hr-HR" sz="2800" dirty="0">
              <a:solidFill>
                <a:srgbClr val="7030A0"/>
              </a:solidFill>
            </a:endParaRPr>
          </a:p>
        </p:txBody>
      </p:sp>
      <p:cxnSp>
        <p:nvCxnSpPr>
          <p:cNvPr id="11" name="Curved Connector 10"/>
          <p:cNvCxnSpPr>
            <a:endCxn id="9" idx="1"/>
          </p:cNvCxnSpPr>
          <p:nvPr/>
        </p:nvCxnSpPr>
        <p:spPr>
          <a:xfrm>
            <a:off x="4876800" y="3883670"/>
            <a:ext cx="2133600" cy="261610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/>
          <p:nvPr/>
        </p:nvCxnSpPr>
        <p:spPr>
          <a:xfrm>
            <a:off x="1965960" y="4635490"/>
            <a:ext cx="7315200" cy="2024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/>
          <p:nvPr/>
        </p:nvCxnSpPr>
        <p:spPr>
          <a:xfrm flipV="1">
            <a:off x="5105400" y="5989320"/>
            <a:ext cx="1798320" cy="335280"/>
          </a:xfrm>
          <a:prstGeom prst="curvedConnector3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34200" y="563374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00B0F0"/>
                </a:solidFill>
              </a:rPr>
              <a:t>DORY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1160" y="6324600"/>
            <a:ext cx="2545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FF0000"/>
                </a:solidFill>
              </a:rPr>
              <a:t>WEDNESDAY</a:t>
            </a:r>
            <a:endParaRPr lang="hr-H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6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23560" cy="6741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16979" y="190738"/>
            <a:ext cx="55029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What</a:t>
            </a:r>
            <a:r>
              <a:rPr lang="hr-HR" sz="3200" dirty="0" smtClean="0"/>
              <a:t> do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/>
              <a:t>know</a:t>
            </a:r>
            <a:r>
              <a:rPr lang="hr-HR" sz="3200" dirty="0" smtClean="0"/>
              <a:t> </a:t>
            </a:r>
            <a:r>
              <a:rPr lang="hr-HR" sz="3200" dirty="0" err="1" smtClean="0"/>
              <a:t>about</a:t>
            </a:r>
            <a:r>
              <a:rPr lang="hr-HR" sz="3200" dirty="0" smtClean="0"/>
              <a:t> </a:t>
            </a:r>
            <a:r>
              <a:rPr lang="hr-HR" sz="3200" dirty="0" err="1" smtClean="0"/>
              <a:t>these</a:t>
            </a:r>
            <a:r>
              <a:rPr lang="hr-HR" sz="3200" dirty="0" smtClean="0"/>
              <a:t> </a:t>
            </a:r>
            <a:r>
              <a:rPr lang="hr-HR" sz="3200" dirty="0" err="1" smtClean="0"/>
              <a:t>characters</a:t>
            </a:r>
            <a:r>
              <a:rPr lang="hr-HR" sz="3200" dirty="0" smtClean="0"/>
              <a:t>? </a:t>
            </a:r>
            <a:r>
              <a:rPr lang="hr-HR" sz="3200" dirty="0" err="1" smtClean="0"/>
              <a:t>Can</a:t>
            </a:r>
            <a:r>
              <a:rPr lang="hr-HR" sz="3200" dirty="0" smtClean="0"/>
              <a:t>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/>
              <a:t>describe</a:t>
            </a:r>
            <a:r>
              <a:rPr lang="hr-HR" sz="3200" dirty="0" smtClean="0"/>
              <a:t> </a:t>
            </a:r>
            <a:r>
              <a:rPr lang="hr-HR" sz="3200" dirty="0" err="1" smtClean="0"/>
              <a:t>them</a:t>
            </a:r>
            <a:r>
              <a:rPr lang="hr-HR" sz="3200" dirty="0" smtClean="0"/>
              <a:t>?</a:t>
            </a:r>
            <a:br>
              <a:rPr lang="hr-HR" sz="3200" dirty="0" smtClean="0"/>
            </a:br>
            <a:r>
              <a:rPr lang="hr-HR" sz="3200" i="1" dirty="0" smtClean="0"/>
              <a:t>Što znaš o ovim likovima? Možeš li ih opisati?</a:t>
            </a:r>
            <a:endParaRPr lang="hr-HR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0040" y="352300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00B050"/>
                </a:solidFill>
              </a:rPr>
              <a:t>PETER PAN</a:t>
            </a:r>
            <a:endParaRPr lang="hr-HR" sz="28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1780" y="57659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7030A0"/>
                </a:solidFill>
              </a:rPr>
              <a:t>MARY</a:t>
            </a:r>
            <a:r>
              <a:rPr lang="hr-HR" sz="2800" dirty="0" smtClean="0">
                <a:solidFill>
                  <a:srgbClr val="7030A0"/>
                </a:solidFill>
              </a:rPr>
              <a:t> </a:t>
            </a:r>
            <a:r>
              <a:rPr lang="hr-HR" sz="2800" dirty="0" err="1" smtClean="0">
                <a:solidFill>
                  <a:srgbClr val="7030A0"/>
                </a:solidFill>
              </a:rPr>
              <a:t>POPPINS</a:t>
            </a:r>
            <a:endParaRPr lang="hr-HR" sz="2800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2440" y="6218542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00B0F0"/>
                </a:solidFill>
              </a:rPr>
              <a:t>DORY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0720" y="4635490"/>
            <a:ext cx="2545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FF0000"/>
                </a:solidFill>
              </a:rPr>
              <a:t>WEDNESDAY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0760" y="3640276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3200" dirty="0" err="1"/>
              <a:t>Can</a:t>
            </a:r>
            <a:r>
              <a:rPr lang="hr-HR" sz="3200" dirty="0"/>
              <a:t> </a:t>
            </a:r>
            <a:r>
              <a:rPr lang="hr-HR" sz="3200" dirty="0" err="1"/>
              <a:t>you</a:t>
            </a:r>
            <a:r>
              <a:rPr lang="hr-HR" sz="3200" dirty="0"/>
              <a:t> </a:t>
            </a:r>
            <a:r>
              <a:rPr lang="hr-HR" sz="3200" dirty="0" err="1"/>
              <a:t>spell</a:t>
            </a:r>
            <a:r>
              <a:rPr lang="hr-HR" sz="3200" dirty="0"/>
              <a:t> </a:t>
            </a:r>
            <a:r>
              <a:rPr lang="hr-HR" sz="3200" dirty="0" err="1"/>
              <a:t>your</a:t>
            </a:r>
            <a:r>
              <a:rPr lang="hr-HR" sz="3200" dirty="0"/>
              <a:t> </a:t>
            </a:r>
            <a:r>
              <a:rPr lang="hr-HR" sz="3200" dirty="0" err="1"/>
              <a:t>name</a:t>
            </a:r>
            <a:r>
              <a:rPr lang="hr-HR" sz="3200" dirty="0"/>
              <a:t> </a:t>
            </a:r>
            <a:r>
              <a:rPr lang="hr-HR" sz="3200" dirty="0" err="1"/>
              <a:t>and</a:t>
            </a:r>
            <a:r>
              <a:rPr lang="hr-HR" sz="3200" dirty="0"/>
              <a:t> </a:t>
            </a:r>
            <a:r>
              <a:rPr lang="hr-HR" sz="3200" dirty="0" err="1"/>
              <a:t>surname</a:t>
            </a:r>
            <a:r>
              <a:rPr lang="hr-HR" sz="3200" dirty="0" smtClean="0"/>
              <a:t>? </a:t>
            </a:r>
            <a:r>
              <a:rPr lang="hr-HR" sz="3200" dirty="0" err="1" smtClean="0"/>
              <a:t>Why</a:t>
            </a:r>
            <a:r>
              <a:rPr lang="hr-HR" sz="3200" dirty="0" smtClean="0"/>
              <a:t> </a:t>
            </a:r>
            <a:r>
              <a:rPr lang="hr-HR" sz="3200" dirty="0" err="1" smtClean="0"/>
              <a:t>is</a:t>
            </a:r>
            <a:r>
              <a:rPr lang="hr-HR" sz="3200" dirty="0" smtClean="0"/>
              <a:t> </a:t>
            </a:r>
            <a:r>
              <a:rPr lang="hr-HR" sz="3200" dirty="0" err="1" smtClean="0"/>
              <a:t>it</a:t>
            </a:r>
            <a:r>
              <a:rPr lang="hr-HR" sz="3200" dirty="0" smtClean="0"/>
              <a:t> </a:t>
            </a:r>
            <a:r>
              <a:rPr lang="hr-HR" sz="3200" dirty="0" err="1" smtClean="0"/>
              <a:t>important</a:t>
            </a:r>
            <a:r>
              <a:rPr lang="hr-HR" sz="3200" dirty="0" smtClean="0"/>
              <a:t>?</a:t>
            </a:r>
            <a:endParaRPr lang="hr-HR" sz="3200" dirty="0"/>
          </a:p>
          <a:p>
            <a:r>
              <a:rPr lang="hr-HR" sz="3200" i="1" dirty="0"/>
              <a:t>Znaš li </a:t>
            </a:r>
            <a:r>
              <a:rPr lang="hr-HR" sz="3200" i="1" dirty="0" err="1"/>
              <a:t>slovkati</a:t>
            </a:r>
            <a:r>
              <a:rPr lang="hr-HR" sz="3200" i="1" dirty="0"/>
              <a:t> svoje ime i prezime?</a:t>
            </a:r>
            <a:endParaRPr lang="hr-HR" sz="3200" dirty="0"/>
          </a:p>
          <a:p>
            <a:r>
              <a:rPr lang="hr-HR" sz="3200" i="1" dirty="0" smtClean="0"/>
              <a:t>Zašto </a:t>
            </a:r>
            <a:r>
              <a:rPr lang="hr-HR" sz="3200" i="1" dirty="0"/>
              <a:t>je </a:t>
            </a:r>
            <a:r>
              <a:rPr lang="hr-HR" sz="3200" i="1" dirty="0" err="1"/>
              <a:t>slovkanje</a:t>
            </a:r>
            <a:r>
              <a:rPr lang="hr-HR" sz="3200" i="1" dirty="0"/>
              <a:t> važno?</a:t>
            </a:r>
          </a:p>
        </p:txBody>
      </p:sp>
    </p:spTree>
    <p:extLst>
      <p:ext uri="{BB962C8B-B14F-4D97-AF65-F5344CB8AC3E}">
        <p14:creationId xmlns:p14="http://schemas.microsoft.com/office/powerpoint/2010/main" val="166985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6880"/>
            <a:ext cx="7235342" cy="37947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7240" y="320040"/>
            <a:ext cx="7604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LET’S</a:t>
            </a:r>
            <a:r>
              <a:rPr lang="hr-HR" sz="3200" dirty="0" smtClean="0"/>
              <a:t> </a:t>
            </a:r>
            <a:r>
              <a:rPr lang="hr-HR" sz="3200" dirty="0" err="1" smtClean="0"/>
              <a:t>PLAY</a:t>
            </a:r>
            <a:r>
              <a:rPr lang="hr-HR" sz="3200" dirty="0" smtClean="0"/>
              <a:t> A </a:t>
            </a:r>
            <a:r>
              <a:rPr lang="hr-HR" sz="3200" dirty="0" err="1" smtClean="0"/>
              <a:t>SPELLING</a:t>
            </a:r>
            <a:r>
              <a:rPr lang="hr-HR" sz="3200" dirty="0" smtClean="0"/>
              <a:t> GAME!</a:t>
            </a:r>
            <a:endParaRPr lang="hr-HR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646323" y="612427"/>
            <a:ext cx="4191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1) Napiši 5 riječi na engleskom jeziku u svoju bilježnicu. Ne pokazuj riječi drugima!</a:t>
            </a:r>
          </a:p>
          <a:p>
            <a:endParaRPr lang="hr-HR" sz="2800" dirty="0"/>
          </a:p>
          <a:p>
            <a:endParaRPr lang="hr-HR" sz="2800" dirty="0" smtClean="0"/>
          </a:p>
          <a:p>
            <a:r>
              <a:rPr lang="hr-HR" sz="2800" dirty="0" smtClean="0"/>
              <a:t>2) </a:t>
            </a:r>
            <a:r>
              <a:rPr lang="hr-HR" sz="2800" dirty="0" err="1" smtClean="0"/>
              <a:t>Slovkaj</a:t>
            </a:r>
            <a:r>
              <a:rPr lang="hr-HR" sz="2800" dirty="0" smtClean="0"/>
              <a:t> riječi svom paru, a on/a ih istovremeno piše u bilježnicu.</a:t>
            </a:r>
          </a:p>
          <a:p>
            <a:endParaRPr lang="hr-HR" sz="2800" dirty="0"/>
          </a:p>
          <a:p>
            <a:r>
              <a:rPr lang="hr-HR" sz="2800" dirty="0" smtClean="0"/>
              <a:t>3)  Nakon što kažeš zadnje slovo provjerite točnost uratka.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378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TM10001115[[fn=Paket]]</Template>
  <TotalTime>1210</TotalTime>
  <Words>430</Words>
  <Application>Microsoft Office PowerPoint</Application>
  <PresentationFormat>Widescreen</PresentationFormat>
  <Paragraphs>68</Paragraphs>
  <Slides>12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MT</vt:lpstr>
      <vt:lpstr>Wingdings</vt:lpstr>
      <vt:lpstr>Paket</vt:lpstr>
      <vt:lpstr>UNIT 1: Who am 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85</cp:revision>
  <dcterms:created xsi:type="dcterms:W3CDTF">2020-09-19T11:02:00Z</dcterms:created>
  <dcterms:modified xsi:type="dcterms:W3CDTF">2020-09-27T10:34:40Z</dcterms:modified>
</cp:coreProperties>
</file>